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8" r:id="rId2"/>
    <p:sldMasterId id="2147483693" r:id="rId3"/>
    <p:sldMasterId id="2147483708" r:id="rId4"/>
  </p:sldMasterIdLst>
  <p:notesMasterIdLst>
    <p:notesMasterId r:id="rId41"/>
  </p:notesMasterIdLst>
  <p:sldIdLst>
    <p:sldId id="277" r:id="rId5"/>
    <p:sldId id="258" r:id="rId6"/>
    <p:sldId id="278" r:id="rId7"/>
    <p:sldId id="260" r:id="rId8"/>
    <p:sldId id="306" r:id="rId9"/>
    <p:sldId id="368" r:id="rId10"/>
    <p:sldId id="369" r:id="rId11"/>
    <p:sldId id="307" r:id="rId12"/>
    <p:sldId id="308" r:id="rId13"/>
    <p:sldId id="309" r:id="rId14"/>
    <p:sldId id="310" r:id="rId15"/>
    <p:sldId id="316" r:id="rId16"/>
    <p:sldId id="312" r:id="rId17"/>
    <p:sldId id="313" r:id="rId18"/>
    <p:sldId id="315" r:id="rId19"/>
    <p:sldId id="318" r:id="rId20"/>
    <p:sldId id="319" r:id="rId21"/>
    <p:sldId id="263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35" r:id="rId30"/>
    <p:sldId id="337" r:id="rId31"/>
    <p:sldId id="339" r:id="rId32"/>
    <p:sldId id="367" r:id="rId33"/>
    <p:sldId id="366" r:id="rId34"/>
    <p:sldId id="270" r:id="rId35"/>
    <p:sldId id="363" r:id="rId36"/>
    <p:sldId id="364" r:id="rId37"/>
    <p:sldId id="352" r:id="rId38"/>
    <p:sldId id="353" r:id="rId39"/>
    <p:sldId id="272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6937" autoAdjust="0"/>
  </p:normalViewPr>
  <p:slideViewPr>
    <p:cSldViewPr>
      <p:cViewPr varScale="1">
        <p:scale>
          <a:sx n="104" d="100"/>
          <a:sy n="104" d="100"/>
        </p:scale>
        <p:origin x="-264" y="-90"/>
      </p:cViewPr>
      <p:guideLst>
        <p:guide orient="horz" pos="2160"/>
        <p:guide pos="2902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00F830A1-3891-4B82-A120-081866556DA0}" type="datetimeFigureOut">
              <a:rPr/>
              <a:t>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58CC9574-A819-4FE4-99A7-1E27AD09ADC2}" type="slidenum">
              <a:r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938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CN" smtClean="0"/>
              <a:t>1</a:t>
            </a:fld>
            <a:endParaRPr 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10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11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12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13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14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15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16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17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18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19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/>
              <a:t>2</a:t>
            </a:fld>
            <a:endParaRPr 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20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21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22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23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24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25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26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27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28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pPr/>
              <a:t>29</a:t>
            </a:fld>
            <a:endParaRPr altLang="en-US" dirty="0">
              <a:solidFill>
                <a:prstClr val="black"/>
              </a:solidFill>
              <a:ea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CN" smtClean="0"/>
              <a:t>3</a:t>
            </a:fld>
            <a:endParaRPr lang="zh-C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pPr/>
              <a:t>30</a:t>
            </a:fld>
            <a:endParaRPr altLang="en-US" dirty="0">
              <a:solidFill>
                <a:prstClr val="black"/>
              </a:solidFill>
              <a:ea typeface="宋体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31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32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33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34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35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36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4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5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pPr/>
              <a:t>6</a:t>
            </a:fld>
            <a:endParaRPr altLang="en-US" dirty="0">
              <a:solidFill>
                <a:prstClr val="black"/>
              </a:solidFill>
              <a:ea typeface="宋体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pPr/>
              <a:t>7</a:t>
            </a:fld>
            <a:endParaRPr altLang="en-US" dirty="0">
              <a:solidFill>
                <a:prstClr val="black"/>
              </a:solidFill>
              <a:ea typeface="宋体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8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CN" smtClean="0">
                <a:solidFill>
                  <a:prstClr val="black"/>
                </a:solidFill>
              </a:rPr>
              <a:t>9</a:t>
            </a:fld>
            <a:endParaRPr 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CN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CN" sz="36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CN" altLang="en-US" smtClean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体(带标题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 b="1">
              <a:latin typeface="Georgia" panose="02040502050405020303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单击图标添加媒体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 b="1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CN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    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/>
              <a:t>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/>
              <a:t>‹#›</a:t>
            </a:fld>
            <a:endParaRPr kumimoji="0" 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srgbClr val="F47F28"/>
              </a:solidFill>
              <a:ea typeface="宋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CN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CN" sz="36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29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CN" sz="3000" b="1" cap="all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CN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宋体"/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srgbClr val="FF6600"/>
                </a:solidFill>
                <a:ea typeface="宋体"/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宋体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1414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CN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lumMod val="85000"/>
                    <a:lumOff val="1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05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lumMod val="85000"/>
                    <a:lumOff val="1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12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CN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826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CN" sz="3000" b="1" cap="all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CN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/>
              <a:t>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07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CN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CN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551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CN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CN" sz="1800" b="1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04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CN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CN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CN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CN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CN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40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体(带标题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anose="02040502050405020303" pitchFamily="18" charset="0"/>
              <a:ea typeface="宋体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单击图标添加媒体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096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anose="02040502050405020303" pitchFamily="18" charset="0"/>
              <a:ea typeface="宋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07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CN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    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97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lumMod val="85000"/>
                    <a:lumOff val="1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512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17625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srgbClr val="F47F28"/>
              </a:solidFill>
              <a:ea typeface="宋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CN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CN" sz="36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580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CN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CN" sz="3000" b="1" cap="all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CN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宋体"/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srgbClr val="FF6600"/>
                </a:solidFill>
                <a:ea typeface="宋体"/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宋体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9162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CN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lumMod val="85000"/>
                    <a:lumOff val="1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788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lumMod val="85000"/>
                    <a:lumOff val="1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66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CN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800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8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CN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CN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48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CN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CN" sz="1800" b="1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96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CN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CN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CN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CN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CN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357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体(带标题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anose="02040502050405020303" pitchFamily="18" charset="0"/>
              <a:ea typeface="宋体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单击图标添加媒体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9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anose="02040502050405020303" pitchFamily="18" charset="0"/>
              <a:ea typeface="宋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056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CN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    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5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lumMod val="85000"/>
                    <a:lumOff val="1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226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971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srgbClr val="F47F28"/>
              </a:solidFill>
              <a:ea typeface="宋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CN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CN" sz="36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816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CN" sz="3000" b="1" cap="all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CN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宋体"/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srgbClr val="FF6600"/>
                </a:solidFill>
                <a:ea typeface="宋体"/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宋体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1895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CN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lumMod val="85000"/>
                    <a:lumOff val="1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886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lumMod val="85000"/>
                    <a:lumOff val="1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34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CN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472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54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CN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CN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793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CN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CN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CN" sz="1800" b="1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66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CN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CN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CN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CN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CN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912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体(带标题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anose="02040502050405020303" pitchFamily="18" charset="0"/>
              <a:ea typeface="宋体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单击图标添加媒体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793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anose="02040502050405020303" pitchFamily="18" charset="0"/>
              <a:ea typeface="宋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CN" sz="1800" b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prstClr val="white"/>
                </a:solidFill>
                <a:ea typeface="宋体"/>
              </a:rPr>
              <a:pPr/>
              <a:t>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708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CN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    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93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lumMod val="85000"/>
                    <a:lumOff val="1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0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2586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CN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CN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CN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CN" sz="1800" b="1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CN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CN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CN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CN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CN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CN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t>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t>‹#›</a:t>
            </a:fld>
            <a:endParaRPr kumimoji="0" 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0"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83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0"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609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0"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>
            <a:fillRect/>
          </a:stretch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altLang="en-US">
                <a:solidFill>
                  <a:srgbClr val="262626">
                    <a:tint val="75000"/>
                  </a:srgbClr>
                </a:solidFill>
                <a:ea typeface="宋体"/>
              </a:rPr>
              <a:pPr/>
              <a:t>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CN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宋体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89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0"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华中科技大学教务处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3356992"/>
            <a:ext cx="7239000" cy="1461120"/>
          </a:xfrm>
        </p:spPr>
        <p:txBody>
          <a:bodyPr>
            <a:normAutofit fontScale="90000"/>
          </a:bodyPr>
          <a:lstStyle/>
          <a:p>
            <a:r>
              <a:rPr lang="en-US" altLang="zh-CN" sz="2400" b="0" dirty="0" smtClean="0">
                <a:solidFill>
                  <a:srgbClr val="7BCF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HUB</a:t>
            </a:r>
            <a:r>
              <a:rPr lang="zh-CN" altLang="en-US" sz="2400" b="0" dirty="0" smtClean="0">
                <a:solidFill>
                  <a:srgbClr val="7BCF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5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校内师生网上借用公共教室简要使用</a:t>
            </a:r>
            <a:r>
              <a:rPr lang="zh-CN" altLang="en-US" sz="56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endParaRPr lang="zh-CN" sz="5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98566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选择教学楼，点击</a:t>
            </a:r>
            <a:r>
              <a:rPr lang="en-US" altLang="zh-CN" sz="2000" dirty="0"/>
              <a:t> </a:t>
            </a:r>
            <a:r>
              <a:rPr lang="zh-CN" altLang="en-US" sz="2000" dirty="0" smtClean="0"/>
              <a:t>“查询”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，可查询出对应教学楼的所有楼层的空闲教室，如图：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50947" y="2348880"/>
            <a:ext cx="8114113" cy="4114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98566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点击对应</a:t>
            </a:r>
            <a:r>
              <a:rPr lang="zh-CN" altLang="zh-CN" sz="2000" dirty="0" smtClean="0"/>
              <a:t>楼层操作列</a:t>
            </a:r>
            <a:r>
              <a:rPr lang="zh-CN" altLang="en-US" sz="2000" dirty="0" smtClean="0"/>
              <a:t>后</a:t>
            </a:r>
            <a:r>
              <a:rPr lang="zh-CN" altLang="zh-CN" sz="2000" dirty="0" smtClean="0"/>
              <a:t>的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“查看”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，可查看到对应楼层的所有空闲教室的详细信息，如图：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5" y="2204720"/>
            <a:ext cx="8124825" cy="458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5085184"/>
            <a:ext cx="8280920" cy="14973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勾选教室前面的操作列的</a:t>
            </a:r>
            <a:r>
              <a:rPr lang="zh-CN" altLang="zh-CN" sz="2000" dirty="0" smtClean="0"/>
              <a:t>方框，</a:t>
            </a:r>
            <a:r>
              <a:rPr lang="zh-CN" altLang="zh-CN" sz="2000" dirty="0"/>
              <a:t>可成功选择勾选的教室，并可以继续选择教室。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点击已选择的教室后的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        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，可删除对应的已选择教室</a:t>
            </a:r>
            <a:r>
              <a:rPr lang="zh-CN" altLang="zh-CN" sz="2000" dirty="0" smtClean="0"/>
              <a:t>。</a:t>
            </a:r>
            <a:endParaRPr lang="zh-CN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34704" y="6093296"/>
            <a:ext cx="432048" cy="4320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" y="1254125"/>
            <a:ext cx="6659245" cy="3830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219200"/>
            <a:ext cx="9144000" cy="62562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zh-CN" altLang="zh-CN" sz="2000" dirty="0" smtClean="0"/>
              <a:t>点击</a:t>
            </a:r>
            <a:r>
              <a:rPr lang="zh-CN" altLang="en-US" sz="2000" dirty="0"/>
              <a:t>“下一步，填写申请理由”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，进入借用教室流程中的</a:t>
            </a:r>
            <a:r>
              <a:rPr lang="en-US" altLang="zh-CN" sz="2000" dirty="0"/>
              <a:t>3</a:t>
            </a:r>
            <a:r>
              <a:rPr lang="zh-CN" altLang="zh-CN" sz="2000" dirty="0"/>
              <a:t>借用理由页面，如图：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教室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949280"/>
            <a:ext cx="8280920" cy="6256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“返回修改”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，将返回到</a:t>
            </a:r>
            <a:r>
              <a:rPr lang="en-US" altLang="zh-CN" sz="2000" dirty="0"/>
              <a:t>2</a:t>
            </a:r>
            <a:r>
              <a:rPr lang="zh-CN" altLang="zh-CN" sz="2000" dirty="0"/>
              <a:t>选择教室</a:t>
            </a:r>
            <a:r>
              <a:rPr lang="zh-CN" altLang="zh-CN" sz="2000" dirty="0" smtClean="0"/>
              <a:t>页面</a:t>
            </a:r>
            <a:r>
              <a:rPr lang="zh-CN" altLang="en-US" sz="2000" dirty="0"/>
              <a:t>，</a:t>
            </a:r>
            <a:r>
              <a:rPr lang="zh-CN" altLang="zh-CN" sz="2000" dirty="0" smtClean="0"/>
              <a:t>维护</a:t>
            </a:r>
            <a:r>
              <a:rPr lang="zh-CN" altLang="zh-CN" sz="2000" dirty="0"/>
              <a:t>页面</a:t>
            </a:r>
            <a:r>
              <a:rPr lang="zh-CN" altLang="zh-CN" sz="2000" dirty="0" smtClean="0"/>
              <a:t>信息</a:t>
            </a:r>
            <a:r>
              <a:rPr lang="zh-CN" altLang="en-US" sz="2000" dirty="0" smtClean="0"/>
              <a:t>。</a:t>
            </a:r>
            <a:endParaRPr lang="zh-CN" altLang="zh-CN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522730"/>
            <a:ext cx="6475730" cy="4482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6256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“提交申请”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，可成功提交借用教室的申请</a:t>
            </a:r>
            <a:r>
              <a:rPr lang="zh-CN" altLang="zh-CN" sz="2000" dirty="0" smtClean="0"/>
              <a:t>。如</a:t>
            </a:r>
            <a:r>
              <a:rPr lang="zh-CN" altLang="zh-CN" sz="2000" dirty="0"/>
              <a:t>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949280"/>
            <a:ext cx="8280920" cy="6256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“此处”</a:t>
            </a:r>
            <a:r>
              <a:rPr lang="en-US" altLang="zh-CN" sz="2000" dirty="0" smtClean="0"/>
              <a:t> </a:t>
            </a:r>
            <a:r>
              <a:rPr lang="zh-CN" altLang="zh-CN" sz="2000" dirty="0"/>
              <a:t>，可</a:t>
            </a:r>
            <a:r>
              <a:rPr lang="zh-CN" altLang="zh-CN" sz="2000" dirty="0" smtClean="0"/>
              <a:t>进入</a:t>
            </a:r>
            <a:r>
              <a:rPr lang="zh-CN" altLang="en-US" sz="2000" dirty="0"/>
              <a:t>“我的借用记录”</a:t>
            </a:r>
            <a:r>
              <a:rPr lang="zh-CN" altLang="zh-CN" sz="2000" dirty="0" smtClean="0"/>
              <a:t> 页面</a:t>
            </a:r>
            <a:r>
              <a:rPr lang="zh-CN" altLang="zh-CN" sz="2000" dirty="0"/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1628800"/>
            <a:ext cx="7926606" cy="3960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6256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“此处”或</a:t>
            </a:r>
            <a:r>
              <a:rPr lang="zh-CN" altLang="en-US" sz="2000" dirty="0"/>
              <a:t>“我的借用记录”</a:t>
            </a:r>
            <a:r>
              <a:rPr lang="zh-CN" altLang="zh-CN" sz="2000" dirty="0" smtClean="0"/>
              <a:t> ，进入</a:t>
            </a:r>
            <a:r>
              <a:rPr lang="zh-CN" altLang="en-US" sz="2000" dirty="0"/>
              <a:t>“我的借用记录”</a:t>
            </a:r>
            <a:r>
              <a:rPr lang="zh-CN" altLang="zh-CN" sz="2000" dirty="0" smtClean="0"/>
              <a:t> 页面</a:t>
            </a:r>
            <a:r>
              <a:rPr lang="zh-CN" altLang="zh-CN" sz="2000" dirty="0"/>
              <a:t>，如图</a:t>
            </a:r>
            <a:r>
              <a:rPr lang="zh-CN" altLang="zh-CN" sz="2000" dirty="0" smtClean="0"/>
              <a:t>：</a:t>
            </a:r>
            <a:endParaRPr lang="zh-CN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1560" y="1576366"/>
            <a:ext cx="8275916" cy="4156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37815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点击对应</a:t>
            </a:r>
            <a:r>
              <a:rPr lang="zh-CN" altLang="zh-CN" sz="2000" dirty="0" smtClean="0"/>
              <a:t>记录操作列</a:t>
            </a:r>
            <a:r>
              <a:rPr lang="zh-CN" altLang="en-US" sz="2000" dirty="0" smtClean="0"/>
              <a:t>后</a:t>
            </a:r>
            <a:r>
              <a:rPr lang="zh-CN" altLang="zh-CN" sz="2000" dirty="0" smtClean="0"/>
              <a:t>的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“查看”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，进入教室借用申请详情页面，如图</a:t>
            </a:r>
            <a:r>
              <a:rPr lang="zh-CN" altLang="zh-CN" sz="2000" dirty="0" smtClean="0"/>
              <a:t>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点击页面的</a:t>
            </a:r>
            <a:r>
              <a:rPr lang="en-US" altLang="zh-CN" sz="2000" dirty="0"/>
              <a:t> </a:t>
            </a:r>
            <a:r>
              <a:rPr lang="zh-CN" altLang="en-US" sz="2000" dirty="0" smtClean="0"/>
              <a:t>“返回”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，将返回</a:t>
            </a:r>
            <a:r>
              <a:rPr lang="zh-CN" altLang="zh-CN" sz="2000" dirty="0" smtClean="0"/>
              <a:t>到</a:t>
            </a:r>
            <a:r>
              <a:rPr lang="zh-CN" altLang="zh-CN" sz="2000" dirty="0"/>
              <a:t>我的借用记录页面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点击页面</a:t>
            </a:r>
            <a:r>
              <a:rPr lang="zh-CN" altLang="zh-CN" sz="2000" dirty="0" smtClean="0"/>
              <a:t>的</a:t>
            </a:r>
            <a:r>
              <a:rPr lang="zh-CN" altLang="en-US" sz="2000" dirty="0" smtClean="0"/>
              <a:t>“</a:t>
            </a:r>
            <a:r>
              <a:rPr lang="zh-CN" altLang="zh-CN" sz="2000" dirty="0"/>
              <a:t>打印教室借用通知单</a:t>
            </a:r>
            <a:r>
              <a:rPr lang="zh-CN" altLang="en-US" sz="2000" dirty="0" smtClean="0"/>
              <a:t>”</a:t>
            </a:r>
            <a:r>
              <a:rPr lang="zh-CN" altLang="zh-CN" sz="2000" dirty="0" smtClean="0"/>
              <a:t>按钮，</a:t>
            </a:r>
            <a:r>
              <a:rPr lang="zh-CN" altLang="en-US" sz="2000" dirty="0" smtClean="0"/>
              <a:t>可</a:t>
            </a:r>
            <a:r>
              <a:rPr lang="zh-CN" altLang="zh-CN" sz="2000" dirty="0" smtClean="0"/>
              <a:t>打印</a:t>
            </a:r>
            <a:r>
              <a:rPr lang="zh-CN" altLang="zh-CN" sz="2000" dirty="0"/>
              <a:t>教室借用通知单。</a:t>
            </a:r>
          </a:p>
          <a:p>
            <a:pPr>
              <a:lnSpc>
                <a:spcPct val="150000"/>
              </a:lnSpc>
            </a:pPr>
            <a:endParaRPr lang="zh-CN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/>
          <p:nvPr/>
        </p:nvPicPr>
        <p:blipFill rotWithShape="1">
          <a:blip r:embed="rId4"/>
          <a:srcRect l="7141" r="5316"/>
          <a:stretch>
            <a:fillRect/>
          </a:stretch>
        </p:blipFill>
        <p:spPr>
          <a:xfrm>
            <a:off x="539552" y="2138530"/>
            <a:ext cx="8243505" cy="3162678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3781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点击对应</a:t>
            </a:r>
            <a:r>
              <a:rPr lang="zh-CN" altLang="zh-CN" sz="2000" dirty="0" smtClean="0"/>
              <a:t>记录操作列</a:t>
            </a:r>
            <a:r>
              <a:rPr lang="zh-CN" altLang="en-US" sz="2000" dirty="0" smtClean="0"/>
              <a:t>后</a:t>
            </a:r>
            <a:r>
              <a:rPr lang="zh-CN" altLang="zh-CN" sz="2000" dirty="0" smtClean="0"/>
              <a:t>的</a:t>
            </a:r>
            <a:r>
              <a:rPr lang="zh-CN" altLang="en-US" sz="2000" dirty="0" smtClean="0"/>
              <a:t>“退用”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，弹出退用申请教室的提示框，如图</a:t>
            </a:r>
            <a:r>
              <a:rPr lang="zh-CN" altLang="zh-CN" sz="2000" dirty="0" smtClean="0"/>
              <a:t>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“取消”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，将取消退用申请教室，返回到我的借用记录页面。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“确认”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，将提示退用成功，成功退用申请的教室。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1559" y="2403088"/>
            <a:ext cx="7618773" cy="2106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7000" b="1">
                <a:solidFill>
                  <a:srgbClr val="2A7A9E">
                    <a:alpha val="40000"/>
                  </a:srgbClr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CN" altLang="en-US" sz="4000" cap="none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教室借用后台管理</a:t>
            </a:r>
            <a:endParaRPr lang="zh-CN" sz="4000" cap="none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华中科技大学教务处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1219200"/>
            <a:ext cx="8892480" cy="6976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登录</a:t>
            </a:r>
            <a:r>
              <a:rPr lang="zh-CN" altLang="zh-CN" sz="2000" dirty="0" smtClean="0"/>
              <a:t>进入</a:t>
            </a:r>
            <a:r>
              <a:rPr lang="en-US" altLang="zh-CN" sz="2000" dirty="0" smtClean="0"/>
              <a:t>HUB</a:t>
            </a:r>
            <a:r>
              <a:rPr lang="zh-CN" altLang="en-US" sz="2000" dirty="0" smtClean="0"/>
              <a:t>系统</a:t>
            </a:r>
            <a:r>
              <a:rPr lang="zh-CN" altLang="zh-CN" sz="2000" dirty="0" smtClean="0"/>
              <a:t>，</a:t>
            </a:r>
            <a:r>
              <a:rPr lang="zh-CN" altLang="zh-CN" sz="2000" dirty="0"/>
              <a:t>点击左边菜单</a:t>
            </a:r>
            <a:r>
              <a:rPr lang="zh-CN" altLang="zh-CN" sz="2000" dirty="0" smtClean="0"/>
              <a:t>栏</a:t>
            </a:r>
            <a:r>
              <a:rPr lang="zh-CN" altLang="en-US" sz="2000" dirty="0"/>
              <a:t>教室</a:t>
            </a:r>
            <a:r>
              <a:rPr lang="zh-CN" altLang="zh-CN" sz="2000" dirty="0" smtClean="0"/>
              <a:t>管理系统</a:t>
            </a:r>
            <a:r>
              <a:rPr lang="zh-CN" altLang="zh-CN" sz="2000" dirty="0"/>
              <a:t>，如图</a:t>
            </a:r>
            <a:r>
              <a:rPr lang="zh-CN" altLang="zh-CN" sz="2000" dirty="0" smtClean="0"/>
              <a:t>：</a:t>
            </a:r>
            <a:endParaRPr lang="zh-CN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4"/>
          <a:srcRect r="12927"/>
          <a:stretch>
            <a:fillRect/>
          </a:stretch>
        </p:blipFill>
        <p:spPr>
          <a:xfrm>
            <a:off x="395536" y="1891056"/>
            <a:ext cx="8397245" cy="312212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HUB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系统校内师生网上借用公共教室简要使用指南</a:t>
            </a:r>
            <a:endParaRPr lang="zh-CN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华中科技大学教务处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557456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教师、学生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借用教室</a:t>
              </a:r>
              <a:endParaRPr lang="zh-CN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dirty="0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3300" y="1591943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教室借用</a:t>
              </a:r>
              <a:endParaRPr lang="en-US" altLang="zh-CN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后台管理</a:t>
              </a:r>
              <a:endParaRPr lang="zh-CN" altLang="zh-CN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4600" y="1587511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17000" b="1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教室借用</a:t>
              </a:r>
              <a:endParaRPr lang="en-US" altLang="zh-CN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规则说明</a:t>
              </a:r>
              <a:endParaRPr lang="zh-CN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/>
                <a:t>      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09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2.1</a:t>
            </a:r>
            <a:r>
              <a:rPr lang="zh-CN" altLang="en-US" sz="2000" b="1" dirty="0" smtClean="0"/>
              <a:t>院系借用审核（各单位教室借用审核人员有权限操作）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点击左边菜单栏</a:t>
            </a:r>
            <a:r>
              <a:rPr lang="zh-CN" altLang="zh-CN" sz="2000" dirty="0" smtClean="0"/>
              <a:t>的</a:t>
            </a:r>
            <a:r>
              <a:rPr lang="zh-CN" altLang="en-US" sz="2000" dirty="0"/>
              <a:t>教室</a:t>
            </a:r>
            <a:r>
              <a:rPr lang="zh-CN" altLang="zh-CN" sz="2000" dirty="0" smtClean="0"/>
              <a:t>管理系统</a:t>
            </a:r>
            <a:r>
              <a:rPr lang="en-US" altLang="zh-CN" sz="2000" dirty="0"/>
              <a:t>&gt;&gt;</a:t>
            </a:r>
            <a:r>
              <a:rPr lang="zh-CN" altLang="zh-CN" sz="2000" dirty="0"/>
              <a:t>院系借用审核，如图</a:t>
            </a:r>
            <a:r>
              <a:rPr lang="zh-CN" altLang="zh-CN" sz="2000" dirty="0" smtClean="0"/>
              <a:t>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2411760" y="2425425"/>
            <a:ext cx="4366683" cy="1651647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09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2.1</a:t>
            </a:r>
            <a:r>
              <a:rPr lang="zh-CN" altLang="en-US" sz="2000" b="1" dirty="0" smtClean="0"/>
              <a:t>院系借用审核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进入院系借用审核页面，如</a:t>
            </a:r>
            <a:r>
              <a:rPr lang="zh-CN" altLang="zh-CN" sz="2000" dirty="0" smtClean="0"/>
              <a:t>图：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4"/>
          <a:srcRect r="20609"/>
          <a:stretch>
            <a:fillRect/>
          </a:stretch>
        </p:blipFill>
        <p:spPr>
          <a:xfrm>
            <a:off x="694200" y="2204864"/>
            <a:ext cx="7913772" cy="4423991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09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2.1</a:t>
            </a:r>
            <a:r>
              <a:rPr lang="zh-CN" altLang="en-US" sz="2000" b="1" dirty="0" smtClean="0"/>
              <a:t>院系借用审核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选择借用类型，</a:t>
            </a:r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“查询”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，可查询出对应条件的数据，如图</a:t>
            </a:r>
            <a:r>
              <a:rPr lang="zh-CN" altLang="zh-CN" sz="2000" dirty="0" smtClean="0"/>
              <a:t>：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2237005"/>
            <a:ext cx="8424936" cy="2416131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09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2.1</a:t>
            </a:r>
            <a:r>
              <a:rPr lang="zh-CN" altLang="en-US" sz="2000" b="1" dirty="0" smtClean="0"/>
              <a:t>院系借用审核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选择输入的查询条件，</a:t>
            </a:r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“查询”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，可查询出对应条件的借用数据，如图</a:t>
            </a:r>
            <a:r>
              <a:rPr lang="zh-CN" altLang="zh-CN" sz="2000" dirty="0" smtClean="0"/>
              <a:t>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 lvl="0"/>
            <a:endParaRPr lang="en-US" altLang="zh-CN" sz="2000" dirty="0" smtClean="0"/>
          </a:p>
          <a:p>
            <a:pPr lvl="0"/>
            <a:r>
              <a:rPr lang="zh-CN" altLang="zh-CN" sz="2000" dirty="0" smtClean="0"/>
              <a:t>点击</a:t>
            </a:r>
            <a:r>
              <a:rPr lang="zh-CN" altLang="zh-CN" sz="2000" dirty="0"/>
              <a:t>数据列表中附件列</a:t>
            </a:r>
            <a:r>
              <a:rPr lang="zh-CN" altLang="zh-CN" sz="2000" dirty="0" smtClean="0"/>
              <a:t>的</a:t>
            </a:r>
            <a:r>
              <a:rPr lang="zh-CN" altLang="en-US" sz="2000" dirty="0" smtClean="0"/>
              <a:t>“下载”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，可下载对应</a:t>
            </a:r>
            <a:r>
              <a:rPr lang="zh-CN" altLang="zh-CN" sz="2000" dirty="0" smtClean="0"/>
              <a:t>的附件。</a:t>
            </a:r>
            <a:endParaRPr lang="en-US" altLang="zh-CN" sz="20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2671127"/>
            <a:ext cx="8144679" cy="234204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09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2.1</a:t>
            </a:r>
            <a:r>
              <a:rPr lang="zh-CN" altLang="en-US" sz="2000" b="1" dirty="0" smtClean="0"/>
              <a:t>院系借用审核</a:t>
            </a:r>
            <a:endParaRPr lang="en-US" altLang="zh-CN" sz="2000" b="1" dirty="0" smtClean="0"/>
          </a:p>
          <a:p>
            <a:pPr lvl="0">
              <a:lnSpc>
                <a:spcPct val="150000"/>
              </a:lnSpc>
            </a:pPr>
            <a:r>
              <a:rPr lang="zh-CN" altLang="zh-CN" sz="2000" dirty="0"/>
              <a:t>点击数据列表中详细信息列的</a:t>
            </a:r>
            <a:r>
              <a:rPr lang="en-US" altLang="zh-CN" sz="2000" dirty="0"/>
              <a:t> </a:t>
            </a:r>
            <a:r>
              <a:rPr lang="zh-CN" altLang="zh-CN" sz="2000" dirty="0"/>
              <a:t>按钮，进入对应数据的借用申请详情页面，如</a:t>
            </a:r>
            <a:r>
              <a:rPr lang="zh-CN" altLang="zh-CN" sz="2000" dirty="0" smtClean="0"/>
              <a:t>图：</a:t>
            </a:r>
            <a:endParaRPr lang="en-US" altLang="zh-CN" sz="20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02887" y="2636912"/>
            <a:ext cx="7992888" cy="401427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7389" y="1206500"/>
            <a:ext cx="8280920" cy="509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2.1</a:t>
            </a:r>
            <a:r>
              <a:rPr lang="zh-CN" altLang="en-US" sz="2000" b="1" dirty="0" smtClean="0"/>
              <a:t>院系借用审核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点击页面</a:t>
            </a:r>
            <a:r>
              <a:rPr lang="zh-CN" altLang="zh-CN" sz="2000" dirty="0" smtClean="0"/>
              <a:t>的</a:t>
            </a:r>
            <a:r>
              <a:rPr lang="zh-CN" altLang="en-US" sz="2000" dirty="0" smtClean="0"/>
              <a:t>“后退”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，将返回到院系借用审核的数据列表页面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“审核通过”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，对应的教室借用申请审核通过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“审核不通过”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，对应的教室借用申请审核不通过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40820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2.2</a:t>
            </a:r>
            <a:r>
              <a:rPr lang="zh-CN" altLang="en-US" sz="2000" b="1" dirty="0" smtClean="0"/>
              <a:t>院系审核记录查询</a:t>
            </a:r>
            <a:r>
              <a:rPr lang="zh-CN" altLang="en-US" sz="2000" b="1" dirty="0"/>
              <a:t>（各单位教室借用审核人员有</a:t>
            </a:r>
            <a:r>
              <a:rPr lang="zh-CN" altLang="en-US" sz="2000" b="1" dirty="0" smtClean="0"/>
              <a:t>权限查询）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点击左边菜单栏</a:t>
            </a:r>
            <a:r>
              <a:rPr lang="zh-CN" altLang="zh-CN" sz="2000" dirty="0" smtClean="0"/>
              <a:t>的</a:t>
            </a:r>
            <a:r>
              <a:rPr lang="zh-CN" altLang="en-US" sz="2000" dirty="0"/>
              <a:t>教室</a:t>
            </a:r>
            <a:r>
              <a:rPr lang="zh-CN" altLang="zh-CN" sz="2000" dirty="0" smtClean="0"/>
              <a:t>管理系统</a:t>
            </a:r>
            <a:r>
              <a:rPr lang="en-US" altLang="zh-CN" sz="2000" dirty="0"/>
              <a:t>&gt;&gt;</a:t>
            </a:r>
            <a:r>
              <a:rPr lang="zh-CN" altLang="zh-CN" sz="2000" dirty="0"/>
              <a:t>院系审核记录查询，如图</a:t>
            </a:r>
            <a:r>
              <a:rPr lang="zh-CN" altLang="zh-CN" sz="2000" dirty="0" smtClean="0"/>
              <a:t>：</a:t>
            </a:r>
            <a:endParaRPr lang="zh-CN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95958" y="2420888"/>
            <a:ext cx="2831888" cy="2537484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48020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2.2</a:t>
            </a:r>
            <a:r>
              <a:rPr lang="zh-CN" altLang="en-US" sz="2000" b="1" dirty="0" smtClean="0"/>
              <a:t>院</a:t>
            </a:r>
            <a:r>
              <a:rPr lang="zh-CN" altLang="en-US" sz="2000" b="1" dirty="0"/>
              <a:t>系审核记录查询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进入</a:t>
            </a:r>
            <a:r>
              <a:rPr lang="zh-CN" altLang="en-US" sz="2000" dirty="0" smtClean="0"/>
              <a:t>院系审核</a:t>
            </a:r>
            <a:r>
              <a:rPr lang="zh-CN" altLang="zh-CN" sz="2000" dirty="0" smtClean="0"/>
              <a:t>记录</a:t>
            </a:r>
            <a:r>
              <a:rPr lang="zh-CN" altLang="zh-CN" sz="2000" dirty="0"/>
              <a:t>查询页面，如图</a:t>
            </a:r>
            <a:r>
              <a:rPr lang="zh-CN" altLang="zh-CN" sz="2000" dirty="0" smtClean="0"/>
              <a:t>：</a:t>
            </a:r>
            <a:endParaRPr lang="zh-CN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2298700"/>
            <a:ext cx="8158480" cy="3500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024" y="602128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输入查询条件，点击“查询”按钮，可查询出对应条件的数据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4501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2.2</a:t>
            </a:r>
            <a:r>
              <a:rPr lang="zh-CN" altLang="en-US" sz="2000" b="1" dirty="0" smtClean="0"/>
              <a:t>院</a:t>
            </a:r>
            <a:r>
              <a:rPr lang="zh-CN" altLang="en-US" sz="2000" b="1" dirty="0"/>
              <a:t>系审核记录查询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点击</a:t>
            </a:r>
            <a:r>
              <a:rPr lang="zh-CN" altLang="zh-CN" sz="2000" dirty="0"/>
              <a:t>数据</a:t>
            </a:r>
            <a:r>
              <a:rPr lang="zh-CN" altLang="zh-CN" sz="2000" dirty="0" smtClean="0"/>
              <a:t>列表操作列</a:t>
            </a:r>
            <a:r>
              <a:rPr lang="zh-CN" altLang="en-US" sz="2000" dirty="0" smtClean="0"/>
              <a:t>后</a:t>
            </a:r>
            <a:r>
              <a:rPr lang="zh-CN" altLang="zh-CN" sz="2000" dirty="0" smtClean="0"/>
              <a:t>的</a:t>
            </a:r>
            <a:r>
              <a:rPr lang="zh-CN" altLang="en-US" sz="2000" dirty="0" smtClean="0"/>
              <a:t>“显示详情”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，进入对应的借用申请详情页面，如图</a:t>
            </a:r>
            <a:r>
              <a:rPr lang="zh-CN" altLang="zh-CN" sz="2000" dirty="0" smtClean="0"/>
              <a:t>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“后退”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，将返回到退用记录查询页面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" y="2597150"/>
            <a:ext cx="8152130" cy="326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10576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262626"/>
                </a:solidFill>
              </a:rPr>
              <a:t>2.3</a:t>
            </a:r>
            <a:r>
              <a:rPr altLang="en-US" sz="2000" b="1" dirty="0" smtClean="0">
                <a:solidFill>
                  <a:srgbClr val="262626"/>
                </a:solidFill>
                <a:ea typeface="宋体"/>
              </a:rPr>
              <a:t>教室调度查询（各大楼物业管理人员与电教中心人员有权限查看）</a:t>
            </a:r>
            <a:endParaRPr lang="en-US" altLang="zh-CN" sz="2000" b="1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2000" dirty="0" smtClean="0">
                <a:solidFill>
                  <a:srgbClr val="262626"/>
                </a:solidFill>
              </a:rPr>
              <a:t>输入</a:t>
            </a:r>
            <a:r>
              <a:rPr altLang="zh-CN" sz="2000" dirty="0">
                <a:solidFill>
                  <a:srgbClr val="262626"/>
                </a:solidFill>
              </a:rPr>
              <a:t>查询条件，</a:t>
            </a:r>
            <a:r>
              <a:rPr altLang="zh-CN" sz="2000" dirty="0" smtClean="0">
                <a:solidFill>
                  <a:srgbClr val="262626"/>
                </a:solidFill>
              </a:rPr>
              <a:t>点击</a:t>
            </a:r>
            <a:r>
              <a:rPr altLang="en-US" sz="2000" dirty="0" smtClean="0">
                <a:solidFill>
                  <a:srgbClr val="262626"/>
                </a:solidFill>
                <a:ea typeface="宋体"/>
              </a:rPr>
              <a:t>“查询”</a:t>
            </a:r>
            <a:r>
              <a:rPr altLang="zh-CN" sz="2000" dirty="0" smtClean="0">
                <a:solidFill>
                  <a:srgbClr val="262626"/>
                </a:solidFill>
              </a:rPr>
              <a:t>按钮</a:t>
            </a:r>
            <a:r>
              <a:rPr altLang="zh-CN" sz="2000" dirty="0">
                <a:solidFill>
                  <a:srgbClr val="262626"/>
                </a:solidFill>
              </a:rPr>
              <a:t>，可查询出对应条件的数据，如图：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3058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教师、学生借用教室</a:t>
            </a:r>
            <a:endParaRPr 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华中科技大学教务处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7000" b="1">
                <a:solidFill>
                  <a:srgbClr val="F26200">
                    <a:alpha val="40000"/>
                  </a:srgbClr>
                </a:solidFill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450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262626"/>
                </a:solidFill>
              </a:rPr>
              <a:t>2.4</a:t>
            </a:r>
            <a:r>
              <a:rPr altLang="en-US" sz="2000" b="1" dirty="0" smtClean="0">
                <a:solidFill>
                  <a:srgbClr val="262626"/>
                </a:solidFill>
                <a:ea typeface="宋体"/>
              </a:rPr>
              <a:t>教室占用情况查询（各大楼物业管理人员与电教中心人员有权限查看）</a:t>
            </a:r>
            <a:endParaRPr lang="en-US" altLang="zh-CN" sz="2000" b="1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2000" dirty="0" smtClean="0">
                <a:solidFill>
                  <a:srgbClr val="262626"/>
                </a:solidFill>
              </a:rPr>
              <a:t>输入</a:t>
            </a:r>
            <a:r>
              <a:rPr altLang="zh-CN" sz="2000" dirty="0">
                <a:solidFill>
                  <a:srgbClr val="262626"/>
                </a:solidFill>
              </a:rPr>
              <a:t>查询条件，</a:t>
            </a:r>
            <a:r>
              <a:rPr altLang="zh-CN" sz="2000" dirty="0" smtClean="0">
                <a:solidFill>
                  <a:srgbClr val="262626"/>
                </a:solidFill>
              </a:rPr>
              <a:t>点击</a:t>
            </a:r>
            <a:r>
              <a:rPr altLang="en-US" sz="2000" dirty="0" smtClean="0">
                <a:solidFill>
                  <a:srgbClr val="262626"/>
                </a:solidFill>
                <a:ea typeface="宋体"/>
              </a:rPr>
              <a:t>“查询”</a:t>
            </a:r>
            <a:r>
              <a:rPr altLang="zh-CN" sz="2000" dirty="0" smtClean="0">
                <a:solidFill>
                  <a:srgbClr val="262626"/>
                </a:solidFill>
              </a:rPr>
              <a:t>按钮</a:t>
            </a:r>
            <a:r>
              <a:rPr altLang="zh-CN" sz="2000" dirty="0">
                <a:solidFill>
                  <a:srgbClr val="262626"/>
                </a:solidFill>
              </a:rPr>
              <a:t>，可查询出对应条件的数据，如图：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62626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、教室借用后台管理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" y="2287270"/>
            <a:ext cx="7602220" cy="29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7000" b="1" dirty="0">
                <a:solidFill>
                  <a:srgbClr val="65B131">
                    <a:alpha val="64000"/>
                  </a:srgbClr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教室借用规则说明</a:t>
            </a:r>
            <a:endParaRPr 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华中科技大学教务处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496" y="980728"/>
            <a:ext cx="9108504" cy="5877272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3.1</a:t>
            </a:r>
            <a:r>
              <a:rPr lang="zh-CN" altLang="en-US" sz="2000" b="1" dirty="0" smtClean="0"/>
              <a:t>借用</a:t>
            </a:r>
            <a:r>
              <a:rPr lang="zh-CN" altLang="en-US" sz="2000" b="1" dirty="0"/>
              <a:t>规则</a:t>
            </a:r>
            <a:endParaRPr lang="en-US" altLang="zh-CN" sz="2000" b="1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今天</a:t>
            </a:r>
            <a:r>
              <a:rPr lang="zh-CN" altLang="en-US" sz="2000" dirty="0"/>
              <a:t>借用明天的</a:t>
            </a:r>
            <a:r>
              <a:rPr lang="zh-CN" altLang="en-US" sz="2000" dirty="0" smtClean="0"/>
              <a:t>教室最迟必须</a:t>
            </a:r>
            <a:r>
              <a:rPr lang="zh-CN" altLang="en-US" sz="2000" dirty="0"/>
              <a:t>在今天下班</a:t>
            </a:r>
            <a:r>
              <a:rPr lang="zh-CN" altLang="en-US" sz="2000" dirty="0" smtClean="0"/>
              <a:t>前</a:t>
            </a:r>
            <a:r>
              <a:rPr lang="zh-CN" altLang="en-US" sz="2000" dirty="0"/>
              <a:t>两</a:t>
            </a:r>
            <a:r>
              <a:rPr lang="zh-CN" altLang="en-US" sz="2000" dirty="0" smtClean="0"/>
              <a:t>个半小时提交申请。</a:t>
            </a:r>
            <a:endParaRPr lang="zh-CN" altLang="en-US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借用本周六、周日及下周一的教室最迟必须在本周五下班前两个半小时提交申请。</a:t>
            </a:r>
            <a:endParaRPr lang="zh-CN" altLang="en-US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本周六</a:t>
            </a:r>
            <a:r>
              <a:rPr lang="zh-CN" altLang="en-US" sz="2000" dirty="0"/>
              <a:t>、</a:t>
            </a:r>
            <a:r>
              <a:rPr lang="zh-CN" altLang="en-US" sz="2000" dirty="0" smtClean="0"/>
              <a:t>周日网上提交申请只能借用下周二以后（含周二）的教室。</a:t>
            </a:r>
            <a:endParaRPr lang="zh-CN" altLang="en-US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借用国家法定节假日</a:t>
            </a:r>
            <a:r>
              <a:rPr lang="zh-CN" altLang="en-US" sz="2000" dirty="0"/>
              <a:t>期间的</a:t>
            </a:r>
            <a:r>
              <a:rPr lang="zh-CN" altLang="en-US" sz="2000" dirty="0" smtClean="0"/>
              <a:t>教室至少提前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个工作日提交申请；国家法定节假日当天的教室不能借用，如确有需要，请提前与教务处教务管理科联系（电话：</a:t>
            </a:r>
            <a:r>
              <a:rPr lang="en-US" altLang="zh-CN" sz="2000" dirty="0" smtClean="0"/>
              <a:t>87542855</a:t>
            </a:r>
            <a:r>
              <a:rPr lang="zh-CN" altLang="en-US" sz="2000" dirty="0" smtClean="0"/>
              <a:t>）。</a:t>
            </a:r>
            <a:endParaRPr lang="zh-CN" altLang="en-US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国家法定节假日期间申请教室最早只能借用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个</a:t>
            </a:r>
            <a:r>
              <a:rPr lang="zh-CN" altLang="en-US" sz="2000" dirty="0"/>
              <a:t>工作日之后的</a:t>
            </a:r>
            <a:r>
              <a:rPr lang="zh-CN" altLang="en-US" sz="2000" dirty="0" smtClean="0"/>
              <a:t>教室。</a:t>
            </a:r>
            <a:endParaRPr lang="zh-CN" altLang="en-US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学生</a:t>
            </a:r>
            <a:r>
              <a:rPr lang="zh-CN" altLang="en-US" sz="2000" dirty="0"/>
              <a:t>和</a:t>
            </a:r>
            <a:r>
              <a:rPr lang="zh-CN" altLang="en-US" sz="2000" dirty="0" smtClean="0"/>
              <a:t>教师单次申请最多只能借用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间教室。</a:t>
            </a:r>
            <a:endParaRPr lang="zh-CN" altLang="en-US" sz="20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同一个</a:t>
            </a:r>
            <a:r>
              <a:rPr lang="zh-CN" altLang="en-US" sz="2000" dirty="0"/>
              <a:t>学生</a:t>
            </a:r>
            <a:r>
              <a:rPr lang="zh-CN" altLang="en-US" sz="2000" dirty="0" smtClean="0"/>
              <a:t>账号一天最多只能申请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次，且只能申请</a:t>
            </a:r>
            <a:r>
              <a:rPr lang="en-US" altLang="zh-CN" sz="2000" dirty="0" smtClean="0"/>
              <a:t>15</a:t>
            </a:r>
            <a:r>
              <a:rPr lang="zh-CN" altLang="en-US" sz="2000" dirty="0" smtClean="0"/>
              <a:t>天之内的教室。</a:t>
            </a:r>
            <a:endParaRPr lang="en-US" altLang="zh-CN" sz="20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zh-CN" altLang="zh-CN" sz="2000" dirty="0" smtClean="0"/>
          </a:p>
          <a:p>
            <a:pPr>
              <a:lnSpc>
                <a:spcPct val="150000"/>
              </a:lnSpc>
            </a:pPr>
            <a:endParaRPr lang="zh-CN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、教室借用规则说明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496" y="980728"/>
            <a:ext cx="9108504" cy="52565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3.1</a:t>
            </a:r>
            <a:r>
              <a:rPr lang="zh-CN" altLang="en-US" sz="2000" b="1" dirty="0" smtClean="0"/>
              <a:t>借用</a:t>
            </a:r>
            <a:r>
              <a:rPr lang="zh-CN" altLang="en-US" sz="2000" b="1" dirty="0"/>
              <a:t>规则</a:t>
            </a:r>
            <a:endParaRPr lang="en-US" altLang="zh-CN" sz="2000" b="1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非教学类活动周一</a:t>
            </a:r>
            <a:r>
              <a:rPr lang="en-US" altLang="zh-CN" sz="2000" dirty="0"/>
              <a:t>~</a:t>
            </a:r>
            <a:r>
              <a:rPr lang="zh-CN" altLang="en-US" sz="2000" dirty="0"/>
              <a:t>周五只能申请借用晚上的教室，周六</a:t>
            </a:r>
            <a:r>
              <a:rPr lang="en-US" altLang="zh-CN" sz="2000" dirty="0"/>
              <a:t>~</a:t>
            </a:r>
            <a:r>
              <a:rPr lang="zh-CN" altLang="en-US" sz="2000" dirty="0"/>
              <a:t>周日可申请全天的</a:t>
            </a:r>
            <a:r>
              <a:rPr lang="zh-CN" altLang="en-US" sz="2000" dirty="0" smtClean="0"/>
              <a:t>教室。</a:t>
            </a:r>
            <a:endParaRPr lang="en-US" altLang="zh-CN" sz="20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学生</a:t>
            </a:r>
            <a:r>
              <a:rPr lang="zh-CN" altLang="en-US" sz="2000" dirty="0"/>
              <a:t>活动借用教室必须</a:t>
            </a:r>
            <a:r>
              <a:rPr lang="zh-CN" altLang="en-US" sz="2000" dirty="0" smtClean="0"/>
              <a:t>提交</a:t>
            </a:r>
            <a:r>
              <a:rPr lang="en-US" altLang="zh-CN" sz="2000" dirty="0" smtClean="0"/>
              <a:t>WORD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PDF</a:t>
            </a:r>
            <a:r>
              <a:rPr lang="zh-CN" altLang="en-US" sz="2000" dirty="0"/>
              <a:t>或图片格式的活动策划书（班会、团会、年级大会等常规学生活动除外，这类学生活动在“申请理由”里写清会议具体内容即可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借用寒暑假期间的教室不能网上申请</a:t>
            </a:r>
            <a:endParaRPr lang="zh-CN" altLang="en-US" sz="2000" dirty="0"/>
          </a:p>
          <a:p>
            <a:pPr>
              <a:lnSpc>
                <a:spcPct val="200000"/>
              </a:lnSpc>
            </a:pPr>
            <a:endParaRPr lang="zh-CN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、教室借用规则说明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450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3.2</a:t>
            </a:r>
            <a:r>
              <a:rPr lang="zh-CN" altLang="en-US" sz="2000" b="1" dirty="0" smtClean="0"/>
              <a:t>审核</a:t>
            </a:r>
            <a:r>
              <a:rPr lang="zh-CN" altLang="en-US" sz="2000" b="1" dirty="0"/>
              <a:t>规则</a:t>
            </a:r>
            <a:endParaRPr lang="en-US" altLang="zh-CN" sz="2000" b="1" dirty="0" smtClean="0"/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院系审核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院系必须在借用申请后的</a:t>
            </a:r>
            <a:r>
              <a:rPr lang="en-US" altLang="zh-CN" sz="2000" dirty="0"/>
              <a:t>24</a:t>
            </a:r>
            <a:r>
              <a:rPr lang="zh-CN" altLang="en-US" sz="2000" dirty="0"/>
              <a:t>小时之内进行审核，否则审核</a:t>
            </a:r>
            <a:r>
              <a:rPr lang="zh-CN" altLang="en-US" sz="2000" dirty="0" smtClean="0"/>
              <a:t>超时，无法</a:t>
            </a:r>
            <a:r>
              <a:rPr lang="zh-CN" altLang="en-US" sz="2000" dirty="0"/>
              <a:t>进行</a:t>
            </a:r>
            <a:r>
              <a:rPr lang="zh-CN" altLang="en-US" sz="2000" dirty="0" smtClean="0"/>
              <a:t>审核。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审核通过可选</a:t>
            </a:r>
            <a:r>
              <a:rPr lang="zh-CN" altLang="en-US" sz="2000" dirty="0"/>
              <a:t>填审核</a:t>
            </a:r>
            <a:r>
              <a:rPr lang="zh-CN" altLang="en-US" sz="2000" dirty="0" smtClean="0"/>
              <a:t>说明</a:t>
            </a:r>
            <a:r>
              <a:rPr lang="zh-CN" altLang="en-US" sz="2000" dirty="0"/>
              <a:t>。</a:t>
            </a:r>
            <a:endParaRPr lang="en-US" altLang="zh-CN" sz="2000" dirty="0" smtClean="0"/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审核不</a:t>
            </a:r>
            <a:r>
              <a:rPr lang="zh-CN" altLang="en-US" sz="2000" dirty="0" smtClean="0"/>
              <a:t>通过必须</a:t>
            </a:r>
            <a:r>
              <a:rPr lang="zh-CN" altLang="en-US" sz="2000" dirty="0"/>
              <a:t>填写审核</a:t>
            </a:r>
            <a:r>
              <a:rPr lang="zh-CN" altLang="en-US" sz="2000" dirty="0" smtClean="0"/>
              <a:t>说明。</a:t>
            </a:r>
            <a:endParaRPr lang="zh-CN" altLang="en-US" sz="2000" dirty="0"/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教务处</a:t>
            </a:r>
            <a:r>
              <a:rPr lang="zh-CN" altLang="en-US" sz="2000" dirty="0"/>
              <a:t>审核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只能</a:t>
            </a:r>
            <a:r>
              <a:rPr lang="zh-CN" altLang="en-US" sz="2000" dirty="0"/>
              <a:t>审核院系审核通过后的借用</a:t>
            </a:r>
            <a:r>
              <a:rPr lang="zh-CN" altLang="en-US" sz="2000" dirty="0" smtClean="0"/>
              <a:t>申请。</a:t>
            </a:r>
            <a:endParaRPr lang="en-US" altLang="zh-CN" sz="2000" dirty="0"/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审核</a:t>
            </a:r>
            <a:r>
              <a:rPr lang="zh-CN" altLang="en-US" sz="2000" dirty="0" smtClean="0"/>
              <a:t>通过可选</a:t>
            </a:r>
            <a:r>
              <a:rPr lang="zh-CN" altLang="en-US" sz="2000" dirty="0"/>
              <a:t>填审核</a:t>
            </a:r>
            <a:r>
              <a:rPr lang="zh-CN" altLang="en-US" sz="2000" dirty="0" smtClean="0"/>
              <a:t>说明。</a:t>
            </a:r>
            <a:endParaRPr lang="en-US" altLang="zh-CN" sz="2000" dirty="0" smtClean="0"/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审核不</a:t>
            </a:r>
            <a:r>
              <a:rPr lang="zh-CN" altLang="en-US" sz="2000" dirty="0" smtClean="0"/>
              <a:t>通过必须</a:t>
            </a:r>
            <a:r>
              <a:rPr lang="zh-CN" altLang="en-US" sz="2000" dirty="0"/>
              <a:t>填写审核</a:t>
            </a:r>
            <a:r>
              <a:rPr lang="zh-CN" altLang="en-US" sz="2000" dirty="0" smtClean="0"/>
              <a:t>说明。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endParaRPr lang="zh-CN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、教室借用规则说明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5450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3.2</a:t>
            </a:r>
            <a:r>
              <a:rPr lang="zh-CN" altLang="en-US" sz="2000" b="1" dirty="0" smtClean="0"/>
              <a:t>超时</a:t>
            </a:r>
            <a:r>
              <a:rPr lang="zh-CN" altLang="en-US" sz="2000" b="1" dirty="0"/>
              <a:t>规则</a:t>
            </a:r>
            <a:endParaRPr lang="en-US" altLang="zh-CN" sz="2000" b="1" dirty="0" smtClean="0"/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提交申请后</a:t>
            </a:r>
            <a:r>
              <a:rPr lang="en-US" altLang="zh-CN" sz="2000" dirty="0"/>
              <a:t>24</a:t>
            </a:r>
            <a:r>
              <a:rPr lang="zh-CN" altLang="en-US" sz="2000" dirty="0" smtClean="0"/>
              <a:t>小时院</a:t>
            </a:r>
            <a:r>
              <a:rPr lang="zh-CN" altLang="en-US" sz="2000" dirty="0"/>
              <a:t>系未审核 </a:t>
            </a:r>
            <a:r>
              <a:rPr lang="zh-CN" altLang="en-US" sz="2000" dirty="0" smtClean="0"/>
              <a:t>，则</a:t>
            </a:r>
            <a:r>
              <a:rPr lang="zh-CN" altLang="en-US" sz="2000" dirty="0"/>
              <a:t>为院系审核</a:t>
            </a:r>
            <a:r>
              <a:rPr lang="zh-CN" altLang="en-US" sz="2000" dirty="0" smtClean="0"/>
              <a:t>超时。</a:t>
            </a:r>
            <a:endParaRPr lang="en-US" altLang="zh-CN" sz="2000" dirty="0" smtClean="0"/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院系审核通过后</a:t>
            </a:r>
            <a:r>
              <a:rPr lang="en-US" altLang="zh-CN" sz="2000" dirty="0"/>
              <a:t>24</a:t>
            </a:r>
            <a:r>
              <a:rPr lang="zh-CN" altLang="en-US" sz="2000" dirty="0" smtClean="0"/>
              <a:t>小时教务处</a:t>
            </a:r>
            <a:r>
              <a:rPr lang="zh-CN" altLang="en-US" sz="2000" dirty="0"/>
              <a:t>未</a:t>
            </a:r>
            <a:r>
              <a:rPr lang="zh-CN" altLang="en-US" sz="2000" dirty="0" smtClean="0"/>
              <a:t>审核，则</a:t>
            </a:r>
            <a:r>
              <a:rPr lang="zh-CN" altLang="en-US" sz="2000" dirty="0"/>
              <a:t>为教务处审核</a:t>
            </a:r>
            <a:r>
              <a:rPr lang="zh-CN" altLang="en-US" sz="2000" dirty="0" smtClean="0"/>
              <a:t>超时。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endParaRPr lang="zh-CN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、教室借用规则说明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400" y="3304950"/>
            <a:ext cx="8686800" cy="1095600"/>
          </a:xfrm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</a:pPr>
            <a:r>
              <a:rPr lang="zh-CN" altLang="en-US" sz="7200" dirty="0" smtClean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  <a:t>谢谢大家！</a:t>
            </a:r>
            <a:r>
              <a:rPr lang="zh-CN" sz="72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  <a:t/>
            </a:r>
            <a:br>
              <a:rPr lang="zh-CN" sz="72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</a:br>
            <a:endParaRPr lang="zh-CN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496944" cy="481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dirty="0" smtClean="0"/>
              <a:t>入口一：</a:t>
            </a:r>
            <a:r>
              <a:rPr lang="zh-CN" altLang="zh-CN" sz="2000" dirty="0" smtClean="0"/>
              <a:t>登录进入</a:t>
            </a:r>
            <a:r>
              <a:rPr lang="en-US" altLang="zh-CN" sz="2000" dirty="0" smtClean="0"/>
              <a:t>HUB</a:t>
            </a:r>
            <a:r>
              <a:rPr lang="zh-CN" altLang="en-US" sz="2000" dirty="0" smtClean="0"/>
              <a:t>系统</a:t>
            </a:r>
            <a:r>
              <a:rPr lang="zh-CN" altLang="zh-CN" sz="2000" dirty="0" smtClean="0"/>
              <a:t>，</a:t>
            </a:r>
            <a:r>
              <a:rPr lang="zh-CN" altLang="zh-CN" sz="2000" dirty="0"/>
              <a:t>如图：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45" y="1700530"/>
            <a:ext cx="8106410" cy="42284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611560" y="5008563"/>
            <a:ext cx="1103313" cy="2926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496944" cy="481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zh-CN" sz="2000" dirty="0" smtClean="0"/>
              <a:t>点击</a:t>
            </a:r>
            <a:r>
              <a:rPr lang="zh-CN" altLang="en-US" sz="2000" dirty="0" smtClean="0"/>
              <a:t>左侧菜单</a:t>
            </a:r>
            <a:r>
              <a:rPr lang="zh-CN" altLang="zh-CN" sz="2000" dirty="0" smtClean="0"/>
              <a:t>的</a:t>
            </a:r>
            <a:r>
              <a:rPr lang="zh-CN" altLang="en-US" sz="2000" dirty="0" smtClean="0"/>
              <a:t>“教室借用”</a:t>
            </a:r>
            <a:r>
              <a:rPr lang="zh-CN" altLang="zh-CN" sz="2000" dirty="0" smtClean="0"/>
              <a:t> ，</a:t>
            </a:r>
            <a:r>
              <a:rPr lang="zh-CN" altLang="zh-CN" sz="2000" dirty="0"/>
              <a:t>进入教室借用申请页面，如图：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5" y="1700530"/>
            <a:ext cx="8288020" cy="3757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496944" cy="481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altLang="en-US" sz="2000" dirty="0" smtClean="0">
                <a:solidFill>
                  <a:srgbClr val="262626"/>
                </a:solidFill>
                <a:ea typeface="宋体"/>
              </a:rPr>
              <a:t>入口</a:t>
            </a:r>
            <a:r>
              <a:rPr lang="zh-CN" altLang="en-US" sz="2000" dirty="0" smtClean="0">
                <a:solidFill>
                  <a:srgbClr val="262626"/>
                </a:solidFill>
                <a:ea typeface="宋体"/>
              </a:rPr>
              <a:t>二</a:t>
            </a:r>
            <a:r>
              <a:rPr altLang="en-US" sz="2000" dirty="0" smtClean="0">
                <a:solidFill>
                  <a:srgbClr val="262626"/>
                </a:solidFill>
                <a:ea typeface="宋体"/>
              </a:rPr>
              <a:t>：</a:t>
            </a:r>
            <a:r>
              <a:rPr altLang="zh-CN" sz="2000" dirty="0" smtClean="0">
                <a:solidFill>
                  <a:srgbClr val="262626"/>
                </a:solidFill>
              </a:rPr>
              <a:t>登录</a:t>
            </a:r>
            <a:r>
              <a:rPr lang="zh-CN" altLang="en-US" sz="2000" dirty="0" smtClean="0">
                <a:solidFill>
                  <a:srgbClr val="262626"/>
                </a:solidFill>
              </a:rPr>
              <a:t>网上办事大厅</a:t>
            </a:r>
            <a:r>
              <a:rPr altLang="zh-CN" sz="2000" dirty="0" smtClean="0">
                <a:solidFill>
                  <a:srgbClr val="262626"/>
                </a:solidFill>
              </a:rPr>
              <a:t>，</a:t>
            </a:r>
            <a:r>
              <a:rPr altLang="zh-CN" sz="2000" dirty="0">
                <a:solidFill>
                  <a:srgbClr val="262626"/>
                </a:solidFill>
              </a:rPr>
              <a:t>如图：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8403"/>
            <a:ext cx="7960196" cy="492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7020272" y="4581128"/>
            <a:ext cx="1103313" cy="16561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  <p:txBody>
          <a:bodyPr/>
          <a:lstStyle/>
          <a:p>
            <a:pPr eaLnBrk="0" hangingPunct="0">
              <a:buFont typeface="Arial" pitchFamily="34" charset="0"/>
              <a:buNone/>
              <a:defRPr/>
            </a:pPr>
            <a:endParaRPr altLang="en-US" kern="0">
              <a:solidFill>
                <a:sysClr val="windowText" lastClr="000000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195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496944" cy="481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altLang="zh-CN" sz="2000" dirty="0" smtClean="0">
                <a:solidFill>
                  <a:srgbClr val="262626"/>
                </a:solidFill>
              </a:rPr>
              <a:t>点击</a:t>
            </a:r>
            <a:r>
              <a:rPr altLang="en-US" sz="2000" dirty="0" smtClean="0">
                <a:solidFill>
                  <a:srgbClr val="262626"/>
                </a:solidFill>
                <a:ea typeface="宋体"/>
              </a:rPr>
              <a:t>“教室借用</a:t>
            </a:r>
            <a:r>
              <a:rPr lang="zh-CN" altLang="en-US" sz="2000" dirty="0" smtClean="0">
                <a:solidFill>
                  <a:srgbClr val="262626"/>
                </a:solidFill>
                <a:ea typeface="宋体"/>
              </a:rPr>
              <a:t>申请</a:t>
            </a:r>
            <a:r>
              <a:rPr altLang="en-US" sz="2000" dirty="0" smtClean="0">
                <a:solidFill>
                  <a:srgbClr val="262626"/>
                </a:solidFill>
                <a:ea typeface="宋体"/>
              </a:rPr>
              <a:t>”</a:t>
            </a:r>
            <a:r>
              <a:rPr lang="zh-CN" altLang="en-US" sz="2000" dirty="0" smtClean="0">
                <a:solidFill>
                  <a:srgbClr val="262626"/>
                </a:solidFill>
                <a:ea typeface="宋体"/>
              </a:rPr>
              <a:t>服务</a:t>
            </a:r>
            <a:r>
              <a:rPr altLang="zh-CN" sz="2000" dirty="0" smtClean="0">
                <a:solidFill>
                  <a:srgbClr val="262626"/>
                </a:solidFill>
              </a:rPr>
              <a:t> ，</a:t>
            </a:r>
            <a:r>
              <a:rPr altLang="zh-CN" sz="2000" dirty="0">
                <a:solidFill>
                  <a:srgbClr val="262626"/>
                </a:solidFill>
              </a:rPr>
              <a:t>进入教室借用申请页面，如图：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5" y="1700530"/>
            <a:ext cx="8288020" cy="37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496944" cy="481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zh-CN" sz="2000" dirty="0"/>
              <a:t>点击借用教室，进入借用教室流程中的</a:t>
            </a:r>
            <a:r>
              <a:rPr lang="en-US" altLang="zh-CN" sz="2000" dirty="0"/>
              <a:t>1</a:t>
            </a:r>
            <a:r>
              <a:rPr lang="zh-CN" altLang="zh-CN" sz="2000" dirty="0"/>
              <a:t>申请借用页面，如图：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教室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5" y="1555750"/>
            <a:ext cx="8057515" cy="5106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219200"/>
            <a:ext cx="8280920" cy="98566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“下一步，选择空闲教室”</a:t>
            </a:r>
            <a:r>
              <a:rPr lang="zh-CN" altLang="zh-CN" sz="2000" dirty="0" smtClean="0"/>
              <a:t>按钮，进入</a:t>
            </a:r>
            <a:r>
              <a:rPr lang="zh-CN" altLang="zh-CN" sz="2000" dirty="0"/>
              <a:t>借用教室流程中的</a:t>
            </a:r>
            <a:r>
              <a:rPr lang="en-US" altLang="zh-CN" sz="2000" dirty="0"/>
              <a:t>2</a:t>
            </a:r>
            <a:r>
              <a:rPr lang="zh-CN" altLang="zh-CN" sz="2000" dirty="0"/>
              <a:t>选择教室页面，如图：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、教师、学生借用教室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4"/>
          <a:srcRect b="13498"/>
          <a:stretch>
            <a:fillRect/>
          </a:stretch>
        </p:blipFill>
        <p:spPr>
          <a:xfrm>
            <a:off x="323528" y="2234752"/>
            <a:ext cx="8424936" cy="3524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877272"/>
            <a:ext cx="8280920" cy="98566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点击页面</a:t>
            </a:r>
            <a:r>
              <a:rPr lang="zh-CN" altLang="zh-CN" sz="2000" dirty="0" smtClean="0"/>
              <a:t>的</a:t>
            </a:r>
            <a:r>
              <a:rPr lang="zh-CN" altLang="en-US" sz="2000" dirty="0" smtClean="0"/>
              <a:t>“返回修改”</a:t>
            </a:r>
            <a:r>
              <a:rPr lang="zh-CN" altLang="zh-CN" sz="2000" dirty="0" smtClean="0"/>
              <a:t>按钮</a:t>
            </a:r>
            <a:r>
              <a:rPr lang="zh-CN" altLang="zh-CN" sz="2000" dirty="0"/>
              <a:t>，将返回到</a:t>
            </a:r>
            <a:r>
              <a:rPr lang="en-US" altLang="zh-CN" sz="2000" dirty="0"/>
              <a:t>1</a:t>
            </a:r>
            <a:r>
              <a:rPr lang="zh-CN" altLang="zh-CN" sz="2000" dirty="0"/>
              <a:t>申请借用页面，可对页面的信息进行修改。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PowerPoint 2010 简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owerPoint 2010 简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owerPoint 2010 简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owerPoint 2010 简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1394</Words>
  <Application>Microsoft Office PowerPoint</Application>
  <PresentationFormat>全屏显示(4:3)</PresentationFormat>
  <Paragraphs>311</Paragraphs>
  <Slides>36</Slides>
  <Notes>36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PowerPoint 2010 简介</vt:lpstr>
      <vt:lpstr>2_PowerPoint 2010 简介</vt:lpstr>
      <vt:lpstr>1_PowerPoint 2010 简介</vt:lpstr>
      <vt:lpstr>3_PowerPoint 2010 简介</vt:lpstr>
      <vt:lpstr>HUB系统 校内师生网上借用公共教室简要使用指南</vt:lpstr>
      <vt:lpstr>PowerPoint 演示文稿</vt:lpstr>
      <vt:lpstr>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1、教师、学生借用教室</vt:lpstr>
      <vt:lpstr>教室借用后台管理</vt:lpstr>
      <vt:lpstr>2、教室借用后台管理</vt:lpstr>
      <vt:lpstr>2、教室借用后台管理</vt:lpstr>
      <vt:lpstr>2、教室借用后台管理</vt:lpstr>
      <vt:lpstr>2、教室借用后台管理</vt:lpstr>
      <vt:lpstr>2、教室借用后台管理</vt:lpstr>
      <vt:lpstr>2、教室借用后台管理</vt:lpstr>
      <vt:lpstr>2、教室借用后台管理</vt:lpstr>
      <vt:lpstr>2、教室借用后台管理</vt:lpstr>
      <vt:lpstr>2、教室借用后台管理</vt:lpstr>
      <vt:lpstr>2、教室借用后台管理</vt:lpstr>
      <vt:lpstr>2、教室借用后台管理</vt:lpstr>
      <vt:lpstr>2、教室借用后台管理</vt:lpstr>
      <vt:lpstr>教室借用规则说明</vt:lpstr>
      <vt:lpstr>3、教室借用规则说明</vt:lpstr>
      <vt:lpstr>3、教室借用规则说明</vt:lpstr>
      <vt:lpstr>3、教室借用规则说明</vt:lpstr>
      <vt:lpstr>3、教室借用规则说明</vt:lpstr>
      <vt:lpstr>谢谢大家！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23</cp:revision>
  <dcterms:created xsi:type="dcterms:W3CDTF">2016-05-04T01:41:00Z</dcterms:created>
  <dcterms:modified xsi:type="dcterms:W3CDTF">2017-02-10T02:04:07Z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